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kv" ContentType="video/unknown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305" r:id="rId3"/>
    <p:sldId id="261" r:id="rId4"/>
    <p:sldId id="260" r:id="rId5"/>
    <p:sldId id="262" r:id="rId6"/>
    <p:sldId id="274" r:id="rId7"/>
    <p:sldId id="266" r:id="rId8"/>
    <p:sldId id="282" r:id="rId9"/>
  </p:sldIdLst>
  <p:sldSz cx="9144000" cy="5143500" type="screen16x9"/>
  <p:notesSz cx="6858000" cy="9144000"/>
  <p:embeddedFontLst>
    <p:embeddedFont>
      <p:font typeface="Raleway" pitchFamily="2" charset="0"/>
      <p:regular r:id="rId11"/>
      <p:bold r:id="rId12"/>
      <p:italic r:id="rId13"/>
      <p:boldItalic r:id="rId14"/>
    </p:embeddedFont>
    <p:embeddedFont>
      <p:font typeface="Raleway ExtraBold" pitchFamily="2" charset="0"/>
      <p:bold r:id="rId15"/>
      <p:boldItalic r:id="rId16"/>
    </p:embeddedFont>
    <p:embeddedFont>
      <p:font typeface="Raleway Medium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DC4C51-AEC1-4F03-BCE5-6AD7E5F72578}">
  <a:tblStyle styleId="{8DDC4C51-AEC1-4F03-BCE5-6AD7E5F725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81" autoAdjust="0"/>
  </p:normalViewPr>
  <p:slideViewPr>
    <p:cSldViewPr snapToGrid="0">
      <p:cViewPr>
        <p:scale>
          <a:sx n="100" d="100"/>
          <a:sy n="100" d="100"/>
        </p:scale>
        <p:origin x="191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4bf2fd2b7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4bf2fd2b7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Захари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00a2a5e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500a2a5e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Захари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21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49567eb1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49567eb1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Борис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49567eb1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49567eb1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Борис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00a2a5e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500a2a5e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Събиране на отбора-&gt;Идея-&gt;Осъществяване-&gt;Документи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500a2a5e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500a2a5e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500a2a5e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500a2a5e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500a2a5e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e500a2a5e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979675" y="1431076"/>
            <a:ext cx="4451100" cy="19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 b="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979675" y="3364876"/>
            <a:ext cx="4451100" cy="355800"/>
          </a:xfrm>
          <a:prstGeom prst="rect">
            <a:avLst/>
          </a:prstGeom>
          <a:effectLst>
            <a:outerShdw blurRad="257175" dist="19050" dir="5400000" algn="bl" rotWithShape="0">
              <a:schemeClr val="accent4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6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8"/>
          <p:cNvGrpSpPr/>
          <p:nvPr/>
        </p:nvGrpSpPr>
        <p:grpSpPr>
          <a:xfrm>
            <a:off x="489225" y="-871984"/>
            <a:ext cx="7941675" cy="6639219"/>
            <a:chOff x="489225" y="-871984"/>
            <a:chExt cx="7941675" cy="6639219"/>
          </a:xfrm>
        </p:grpSpPr>
        <p:pic>
          <p:nvPicPr>
            <p:cNvPr id="166" name="Google Shape;166;p28"/>
            <p:cNvPicPr preferRelativeResize="0"/>
            <p:nvPr/>
          </p:nvPicPr>
          <p:blipFill rotWithShape="1">
            <a:blip r:embed="rId2">
              <a:alphaModFix/>
            </a:blip>
            <a:srcRect l="59" r="59"/>
            <a:stretch/>
          </p:blipFill>
          <p:spPr>
            <a:xfrm>
              <a:off x="489225" y="-871984"/>
              <a:ext cx="7941675" cy="66392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8"/>
            <p:cNvSpPr/>
            <p:nvPr/>
          </p:nvSpPr>
          <p:spPr>
            <a:xfrm>
              <a:off x="2201849" y="201599"/>
              <a:ext cx="4740300" cy="4740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92700" y="2143550"/>
            <a:ext cx="44382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92700" y="2848550"/>
            <a:ext cx="44382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387751" y="2027012"/>
            <a:ext cx="2193000" cy="10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9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713100" y="1763850"/>
            <a:ext cx="4543500" cy="20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l="7855" r="7863"/>
          <a:stretch/>
        </p:blipFill>
        <p:spPr>
          <a:xfrm rot="7020951" flipH="1">
            <a:off x="-1230467" y="4106339"/>
            <a:ext cx="2751757" cy="277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11"/>
          <p:cNvGrpSpPr/>
          <p:nvPr/>
        </p:nvGrpSpPr>
        <p:grpSpPr>
          <a:xfrm>
            <a:off x="-105233" y="-1668324"/>
            <a:ext cx="9361600" cy="8466325"/>
            <a:chOff x="-105233" y="-1668324"/>
            <a:chExt cx="9361600" cy="8466325"/>
          </a:xfrm>
        </p:grpSpPr>
        <p:pic>
          <p:nvPicPr>
            <p:cNvPr id="46" name="Google Shape;46;p11"/>
            <p:cNvPicPr preferRelativeResize="0"/>
            <p:nvPr/>
          </p:nvPicPr>
          <p:blipFill rotWithShape="1">
            <a:blip r:embed="rId2">
              <a:alphaModFix/>
            </a:blip>
            <a:srcRect l="5333" t="-3469" r="5333" b="3470"/>
            <a:stretch/>
          </p:blipFill>
          <p:spPr>
            <a:xfrm>
              <a:off x="-105233" y="-1668324"/>
              <a:ext cx="9361600" cy="846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47;p11"/>
            <p:cNvSpPr/>
            <p:nvPr/>
          </p:nvSpPr>
          <p:spPr>
            <a:xfrm>
              <a:off x="2054240" y="50688"/>
              <a:ext cx="5028300" cy="502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969325" y="1833850"/>
            <a:ext cx="5212500" cy="13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969325" y="3089799"/>
            <a:ext cx="52125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5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1300264" y="2138850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2"/>
          </p:nvPr>
        </p:nvSpPr>
        <p:spPr>
          <a:xfrm>
            <a:off x="1300264" y="170100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3"/>
          </p:nvPr>
        </p:nvSpPr>
        <p:spPr>
          <a:xfrm>
            <a:off x="3779201" y="2138850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4"/>
          </p:nvPr>
        </p:nvSpPr>
        <p:spPr>
          <a:xfrm>
            <a:off x="3779201" y="170100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5"/>
          </p:nvPr>
        </p:nvSpPr>
        <p:spPr>
          <a:xfrm>
            <a:off x="6244425" y="2138850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6"/>
          </p:nvPr>
        </p:nvSpPr>
        <p:spPr>
          <a:xfrm>
            <a:off x="6244425" y="170100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7"/>
          </p:nvPr>
        </p:nvSpPr>
        <p:spPr>
          <a:xfrm>
            <a:off x="1300264" y="4010426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8"/>
          </p:nvPr>
        </p:nvSpPr>
        <p:spPr>
          <a:xfrm>
            <a:off x="1300264" y="357258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9"/>
          </p:nvPr>
        </p:nvSpPr>
        <p:spPr>
          <a:xfrm>
            <a:off x="3779201" y="4010426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3"/>
          </p:nvPr>
        </p:nvSpPr>
        <p:spPr>
          <a:xfrm>
            <a:off x="3779201" y="357258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4"/>
          </p:nvPr>
        </p:nvSpPr>
        <p:spPr>
          <a:xfrm>
            <a:off x="6244425" y="4010424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5"/>
          </p:nvPr>
        </p:nvSpPr>
        <p:spPr>
          <a:xfrm>
            <a:off x="6244425" y="3572576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2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2">
            <a:alphaModFix/>
          </a:blip>
          <a:srcRect l="13149" t="2181" r="8999" b="2534"/>
          <a:stretch/>
        </p:blipFill>
        <p:spPr>
          <a:xfrm>
            <a:off x="745925" y="-842450"/>
            <a:ext cx="7652150" cy="71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2688900" y="3486979"/>
            <a:ext cx="3766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2575800" y="1194825"/>
            <a:ext cx="3992400" cy="22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6"/>
          <p:cNvGrpSpPr/>
          <p:nvPr/>
        </p:nvGrpSpPr>
        <p:grpSpPr>
          <a:xfrm>
            <a:off x="968389" y="-1074840"/>
            <a:ext cx="7942976" cy="7175150"/>
            <a:chOff x="968389" y="-1074840"/>
            <a:chExt cx="7942976" cy="7175150"/>
          </a:xfrm>
        </p:grpSpPr>
        <p:pic>
          <p:nvPicPr>
            <p:cNvPr id="156" name="Google Shape;156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8389" y="-1074840"/>
              <a:ext cx="7942976" cy="717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6"/>
            <p:cNvSpPr/>
            <p:nvPr/>
          </p:nvSpPr>
          <p:spPr>
            <a:xfrm>
              <a:off x="2151838" y="165429"/>
              <a:ext cx="4835400" cy="483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2549400" y="936850"/>
            <a:ext cx="40452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1"/>
          </p:nvPr>
        </p:nvSpPr>
        <p:spPr>
          <a:xfrm>
            <a:off x="2549400" y="1870225"/>
            <a:ext cx="4045200" cy="10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2846875" y="3466250"/>
            <a:ext cx="34503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1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sz="11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t="7518" b="7526"/>
          <a:stretch/>
        </p:blipFill>
        <p:spPr>
          <a:xfrm>
            <a:off x="-864113" y="4502955"/>
            <a:ext cx="2182725" cy="16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l="10907" r="10899"/>
          <a:stretch/>
        </p:blipFill>
        <p:spPr>
          <a:xfrm rot="-10799990" flipH="1">
            <a:off x="7895250" y="-1086471"/>
            <a:ext cx="2395174" cy="2415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74025"/>
            <a:ext cx="7717800" cy="3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8" r:id="rId5"/>
    <p:sldLayoutId id="2147483665" r:id="rId6"/>
    <p:sldLayoutId id="2147483666" r:id="rId7"/>
    <p:sldLayoutId id="2147483672" r:id="rId8"/>
    <p:sldLayoutId id="2147483673" r:id="rId9"/>
    <p:sldLayoutId id="214748367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btle pattern - 635 Free Vectors to Download | FreeVectors">
            <a:extLst>
              <a:ext uri="{FF2B5EF4-FFF2-40B4-BE49-F238E27FC236}">
                <a16:creationId xmlns:a16="http://schemas.microsoft.com/office/drawing/2014/main" id="{C8347FA5-7EFD-4E82-823F-475A195A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5"/>
            <a:ext cx="9144000" cy="514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Google Shape;177;p31"/>
          <p:cNvSpPr txBox="1">
            <a:spLocks noGrp="1"/>
          </p:cNvSpPr>
          <p:nvPr>
            <p:ph type="ctrTitle"/>
          </p:nvPr>
        </p:nvSpPr>
        <p:spPr>
          <a:xfrm>
            <a:off x="4079066" y="1706926"/>
            <a:ext cx="4451100" cy="19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t</a:t>
            </a:r>
            <a:r>
              <a:rPr lang="en" dirty="0">
                <a:solidFill>
                  <a:schemeClr val="bg2"/>
                </a:solidFill>
              </a:rPr>
              <a:t>eam 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LUNAR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-661426" y="-7386"/>
            <a:ext cx="5100051" cy="5143500"/>
            <a:chOff x="-661426" y="-7386"/>
            <a:chExt cx="5100051" cy="5143500"/>
          </a:xfrm>
        </p:grpSpPr>
        <p:pic>
          <p:nvPicPr>
            <p:cNvPr id="179" name="Google Shape;179;p31"/>
            <p:cNvPicPr preferRelativeResize="0"/>
            <p:nvPr/>
          </p:nvPicPr>
          <p:blipFill rotWithShape="1">
            <a:blip r:embed="rId6">
              <a:alphaModFix/>
            </a:blip>
            <a:srcRect l="5378" t="1100" r="4983" b="-1099"/>
            <a:stretch/>
          </p:blipFill>
          <p:spPr>
            <a:xfrm rot="10800000" flipH="1">
              <a:off x="-661426" y="-7386"/>
              <a:ext cx="51000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31"/>
            <p:cNvSpPr/>
            <p:nvPr/>
          </p:nvSpPr>
          <p:spPr>
            <a:xfrm>
              <a:off x="1028571" y="1320226"/>
              <a:ext cx="2707200" cy="270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Slaid_1">
            <a:hlinkClick r:id="" action="ppaction://media"/>
            <a:extLst>
              <a:ext uri="{FF2B5EF4-FFF2-40B4-BE49-F238E27FC236}">
                <a16:creationId xmlns:a16="http://schemas.microsoft.com/office/drawing/2014/main" id="{17CD1A11-1B36-484D-902B-BBE9269BDD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09675" y="4539257"/>
            <a:ext cx="609600" cy="596858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DA053789-9A91-47BD-B089-4A42CDF2E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914" y="1819274"/>
            <a:ext cx="1726841" cy="1753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3"/>
    </mc:Choice>
    <mc:Fallback>
      <p:transition spd="slow" advTm="9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5" objId="2"/>
        <p14:stopEvt time="9052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 rotWithShape="1">
          <a:blip r:embed="rId5">
            <a:alphaModFix/>
          </a:blip>
          <a:srcRect l="7862" r="7870"/>
          <a:stretch/>
        </p:blipFill>
        <p:spPr>
          <a:xfrm>
            <a:off x="5479722" y="1112100"/>
            <a:ext cx="3499475" cy="32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tx1"/>
                </a:solidFill>
              </a:rPr>
              <a:t>TEAM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ubTitle" idx="1"/>
          </p:nvPr>
        </p:nvSpPr>
        <p:spPr>
          <a:xfrm>
            <a:off x="713100" y="1763850"/>
            <a:ext cx="4543500" cy="20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5760" algn="l" rtl="0">
              <a:spcBef>
                <a:spcPts val="0"/>
              </a:spcBef>
              <a:spcAft>
                <a:spcPts val="300"/>
              </a:spcAft>
              <a:buSzPts val="1400"/>
              <a:buChar char="●"/>
            </a:pPr>
            <a:r>
              <a:rPr lang="bg-BG" sz="1600" dirty="0"/>
              <a:t>Захари Бонев – </a:t>
            </a:r>
            <a:r>
              <a:rPr lang="en-US" sz="1600" b="1" dirty="0"/>
              <a:t>Scrum Trainer</a:t>
            </a:r>
          </a:p>
          <a:p>
            <a:pPr marL="457200" lvl="0" indent="-365760" algn="l" rtl="0">
              <a:spcBef>
                <a:spcPts val="0"/>
              </a:spcBef>
              <a:spcAft>
                <a:spcPts val="300"/>
              </a:spcAft>
              <a:buSzPts val="1400"/>
              <a:buChar char="●"/>
            </a:pPr>
            <a:r>
              <a:rPr lang="bg-BG" sz="1600" dirty="0"/>
              <a:t>Кирил Димитров – </a:t>
            </a:r>
            <a:r>
              <a:rPr lang="en-US" sz="1600" b="1" dirty="0"/>
              <a:t>Frontend dev</a:t>
            </a:r>
          </a:p>
          <a:p>
            <a:pPr marL="457200" lvl="0" indent="-365760" algn="l" rtl="0">
              <a:spcBef>
                <a:spcPts val="0"/>
              </a:spcBef>
              <a:spcAft>
                <a:spcPts val="300"/>
              </a:spcAft>
              <a:buSzPts val="1400"/>
              <a:buChar char="●"/>
            </a:pPr>
            <a:r>
              <a:rPr lang="bg-BG" sz="1600" dirty="0"/>
              <a:t>Борис Савов</a:t>
            </a:r>
            <a:r>
              <a:rPr lang="en-US" sz="1600" dirty="0"/>
              <a:t> – </a:t>
            </a:r>
            <a:r>
              <a:rPr lang="en-US" sz="1600" b="1" dirty="0"/>
              <a:t>Backend dev</a:t>
            </a:r>
            <a:endParaRPr lang="bg-BG" sz="1600" b="1" dirty="0"/>
          </a:p>
          <a:p>
            <a:pPr marL="457200" lvl="0" indent="-365760" algn="l" rtl="0">
              <a:spcBef>
                <a:spcPts val="0"/>
              </a:spcBef>
              <a:spcAft>
                <a:spcPts val="300"/>
              </a:spcAft>
              <a:buSzPts val="1400"/>
              <a:buChar char="●"/>
            </a:pPr>
            <a:r>
              <a:rPr lang="bg-BG" sz="1600" dirty="0"/>
              <a:t>Калина </a:t>
            </a:r>
            <a:r>
              <a:rPr lang="bg-BG" sz="1600" dirty="0" err="1"/>
              <a:t>Нончева</a:t>
            </a:r>
            <a:r>
              <a:rPr lang="bg-BG" sz="1600" dirty="0"/>
              <a:t> – </a:t>
            </a:r>
            <a:r>
              <a:rPr lang="en-US" sz="1600" b="1" dirty="0"/>
              <a:t>QA engineer</a:t>
            </a:r>
          </a:p>
        </p:txBody>
      </p:sp>
      <p:pic>
        <p:nvPicPr>
          <p:cNvPr id="2" name="slaid_2">
            <a:hlinkClick r:id="" action="ppaction://media"/>
            <a:extLst>
              <a:ext uri="{FF2B5EF4-FFF2-40B4-BE49-F238E27FC236}">
                <a16:creationId xmlns:a16="http://schemas.microsoft.com/office/drawing/2014/main" id="{645BA1F3-5307-4A03-A78F-FDEDDF293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54792" y="4533900"/>
            <a:ext cx="609600" cy="609600"/>
          </a:xfrm>
          <a:prstGeom prst="rect">
            <a:avLst/>
          </a:prstGeo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739DAD6E-48E8-4767-A6A3-290550782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014" y="0"/>
            <a:ext cx="4339986" cy="33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80"/>
    </mc:Choice>
    <mc:Fallback>
      <p:transition spd="slow" advTm="17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969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17979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subtle pattern - 635 Free Vectors to Download | FreeVectors">
            <a:extLst>
              <a:ext uri="{FF2B5EF4-FFF2-40B4-BE49-F238E27FC236}">
                <a16:creationId xmlns:a16="http://schemas.microsoft.com/office/drawing/2014/main" id="{14E66F3D-4349-4333-A370-6E1FD3816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5"/>
            <a:ext cx="9144000" cy="514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6" name="Google Shape;246;p36"/>
          <p:cNvGrpSpPr/>
          <p:nvPr/>
        </p:nvGrpSpPr>
        <p:grpSpPr>
          <a:xfrm>
            <a:off x="-534975" y="102101"/>
            <a:ext cx="3739772" cy="4043180"/>
            <a:chOff x="-534976" y="102100"/>
            <a:chExt cx="4571675" cy="4942575"/>
          </a:xfrm>
        </p:grpSpPr>
        <p:pic>
          <p:nvPicPr>
            <p:cNvPr id="247" name="Google Shape;247;p36"/>
            <p:cNvPicPr preferRelativeResize="0"/>
            <p:nvPr/>
          </p:nvPicPr>
          <p:blipFill rotWithShape="1">
            <a:blip r:embed="rId6">
              <a:alphaModFix/>
            </a:blip>
            <a:srcRect l="5376" t="1100" r="11004" b="-1099"/>
            <a:stretch/>
          </p:blipFill>
          <p:spPr>
            <a:xfrm rot="10800000" flipH="1">
              <a:off x="-534976" y="102100"/>
              <a:ext cx="4571675" cy="494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6"/>
            <p:cNvSpPr/>
            <p:nvPr/>
          </p:nvSpPr>
          <p:spPr>
            <a:xfrm>
              <a:off x="1321451" y="1524125"/>
              <a:ext cx="2325600" cy="232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4242785" y="1866750"/>
            <a:ext cx="44382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IDEA</a:t>
            </a:r>
            <a:endParaRPr dirty="0"/>
          </a:p>
        </p:txBody>
      </p:sp>
      <p:sp>
        <p:nvSpPr>
          <p:cNvPr id="251" name="Google Shape;251;p36"/>
          <p:cNvSpPr txBox="1">
            <a:spLocks noGrp="1"/>
          </p:cNvSpPr>
          <p:nvPr>
            <p:ph type="title" idx="2"/>
          </p:nvPr>
        </p:nvSpPr>
        <p:spPr>
          <a:xfrm>
            <a:off x="1037875" y="1679687"/>
            <a:ext cx="1793942" cy="892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" name="Recording (13)">
            <a:hlinkClick r:id="" action="ppaction://media"/>
            <a:extLst>
              <a:ext uri="{FF2B5EF4-FFF2-40B4-BE49-F238E27FC236}">
                <a16:creationId xmlns:a16="http://schemas.microsoft.com/office/drawing/2014/main" id="{8FDF58A5-8A6B-4934-8F7F-877EB16A6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39776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22"/>
    </mc:Choice>
    <mc:Fallback>
      <p:transition spd="slow" advTm="16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14827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49;p36">
            <a:extLst>
              <a:ext uri="{FF2B5EF4-FFF2-40B4-BE49-F238E27FC236}">
                <a16:creationId xmlns:a16="http://schemas.microsoft.com/office/drawing/2014/main" id="{1161B4A1-DDC4-4426-9B12-DBE02C4D5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6040" y="2219250"/>
            <a:ext cx="44382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2"/>
                </a:solidFill>
              </a:rPr>
              <a:t>VIDEO FOR DA PROGRAM</a:t>
            </a:r>
            <a:endParaRPr sz="4000" dirty="0">
              <a:solidFill>
                <a:schemeClr val="bg2"/>
              </a:solidFill>
            </a:endParaRPr>
          </a:p>
        </p:txBody>
      </p:sp>
      <p:pic>
        <p:nvPicPr>
          <p:cNvPr id="2" name="2022-02-15 08-50-12">
            <a:hlinkClick r:id="" action="ppaction://media"/>
            <a:extLst>
              <a:ext uri="{FF2B5EF4-FFF2-40B4-BE49-F238E27FC236}">
                <a16:creationId xmlns:a16="http://schemas.microsoft.com/office/drawing/2014/main" id="{5C92158C-8150-4BD3-93CD-A00C9DBA0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493"/>
    </mc:Choice>
    <mc:Fallback>
      <p:transition spd="slow" advTm="233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232619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l="7862" r="7870"/>
          <a:stretch/>
        </p:blipFill>
        <p:spPr>
          <a:xfrm>
            <a:off x="7384737" y="-1302942"/>
            <a:ext cx="3499475" cy="32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9;p36">
            <a:extLst>
              <a:ext uri="{FF2B5EF4-FFF2-40B4-BE49-F238E27FC236}">
                <a16:creationId xmlns:a16="http://schemas.microsoft.com/office/drawing/2014/main" id="{DF991F9B-4B9D-4905-AE0C-73E38AF86A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0315" y="426648"/>
            <a:ext cx="44382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2"/>
                </a:solidFill>
              </a:rPr>
              <a:t>REALIZATION</a:t>
            </a:r>
            <a:endParaRPr sz="4000" dirty="0">
              <a:solidFill>
                <a:schemeClr val="bg2"/>
              </a:solidFill>
            </a:endParaRPr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2E6EBB5F-CFAE-45EE-BE29-182D9FA1C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89" y="2265462"/>
            <a:ext cx="2409371" cy="687047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DB2A5D37-5598-4B5D-8706-2EE733061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89" y="2265462"/>
            <a:ext cx="2409373" cy="687048"/>
          </a:xfrm>
          <a:prstGeom prst="rect">
            <a:avLst/>
          </a:prstGeom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8306B93D-B8AE-4726-B1F8-4527C004E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785" y="2265462"/>
            <a:ext cx="2409379" cy="687049"/>
          </a:xfrm>
          <a:prstGeom prst="rect">
            <a:avLst/>
          </a:prstGeom>
        </p:spPr>
      </p:pic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3916015F-E49E-492E-A98D-8637DE3149D7}"/>
              </a:ext>
            </a:extLst>
          </p:cNvPr>
          <p:cNvSpPr txBox="1"/>
          <p:nvPr/>
        </p:nvSpPr>
        <p:spPr>
          <a:xfrm>
            <a:off x="1090358" y="2417861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Meet</a:t>
            </a:r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CD345978-BAC1-4024-BACE-7DD9DDE83536}"/>
              </a:ext>
            </a:extLst>
          </p:cNvPr>
          <p:cNvSpPr txBox="1"/>
          <p:nvPr/>
        </p:nvSpPr>
        <p:spPr>
          <a:xfrm>
            <a:off x="3968340" y="2417861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Develop</a:t>
            </a:r>
          </a:p>
        </p:txBody>
      </p:sp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16A9FCDE-0B73-442D-85BB-8F211B66118A}"/>
              </a:ext>
            </a:extLst>
          </p:cNvPr>
          <p:cNvSpPr txBox="1"/>
          <p:nvPr/>
        </p:nvSpPr>
        <p:spPr>
          <a:xfrm>
            <a:off x="7154090" y="2430273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aleway ExtraBold" pitchFamily="2" charset="0"/>
              </a:rPr>
              <a:t>Present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5"/>
    </mc:Choice>
    <mc:Fallback>
      <p:transition spd="slow" advTm="2546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9"/>
          <p:cNvGrpSpPr/>
          <p:nvPr/>
        </p:nvGrpSpPr>
        <p:grpSpPr>
          <a:xfrm>
            <a:off x="852588" y="1412293"/>
            <a:ext cx="1787042" cy="1688233"/>
            <a:chOff x="835014" y="969262"/>
            <a:chExt cx="2349800" cy="2219875"/>
          </a:xfrm>
        </p:grpSpPr>
        <p:pic>
          <p:nvPicPr>
            <p:cNvPr id="486" name="Google Shape;486;p49"/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9"/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49"/>
          <p:cNvGrpSpPr/>
          <p:nvPr/>
        </p:nvGrpSpPr>
        <p:grpSpPr>
          <a:xfrm>
            <a:off x="3707694" y="1538496"/>
            <a:ext cx="1679050" cy="1586228"/>
            <a:chOff x="3403567" y="1236107"/>
            <a:chExt cx="2165250" cy="2045550"/>
          </a:xfrm>
        </p:grpSpPr>
        <p:pic>
          <p:nvPicPr>
            <p:cNvPr id="489" name="Google Shape;489;p49"/>
            <p:cNvPicPr preferRelativeResize="0"/>
            <p:nvPr/>
          </p:nvPicPr>
          <p:blipFill rotWithShape="1">
            <a:blip r:embed="rId4">
              <a:alphaModFix/>
            </a:blip>
            <a:srcRect l="5011" r="5011"/>
            <a:stretch/>
          </p:blipFill>
          <p:spPr>
            <a:xfrm rot="4">
              <a:off x="3403567" y="1236108"/>
              <a:ext cx="2165250" cy="2045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" name="Google Shape;490;p49"/>
            <p:cNvSpPr/>
            <p:nvPr/>
          </p:nvSpPr>
          <p:spPr>
            <a:xfrm>
              <a:off x="3732377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49"/>
          <p:cNvGrpSpPr/>
          <p:nvPr/>
        </p:nvGrpSpPr>
        <p:grpSpPr>
          <a:xfrm>
            <a:off x="6454810" y="1345627"/>
            <a:ext cx="1928159" cy="1821564"/>
            <a:chOff x="5762282" y="886070"/>
            <a:chExt cx="2455625" cy="2319869"/>
          </a:xfrm>
        </p:grpSpPr>
        <p:pic>
          <p:nvPicPr>
            <p:cNvPr id="492" name="Google Shape;492;p49"/>
            <p:cNvPicPr preferRelativeResize="0"/>
            <p:nvPr/>
          </p:nvPicPr>
          <p:blipFill rotWithShape="1">
            <a:blip r:embed="rId5">
              <a:alphaModFix/>
            </a:blip>
            <a:srcRect l="5011" r="5011"/>
            <a:stretch/>
          </p:blipFill>
          <p:spPr>
            <a:xfrm rot="3">
              <a:off x="5762282" y="886071"/>
              <a:ext cx="2455625" cy="2319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49"/>
            <p:cNvSpPr/>
            <p:nvPr/>
          </p:nvSpPr>
          <p:spPr>
            <a:xfrm>
              <a:off x="6191325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49"/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</a:t>
            </a:r>
            <a:endParaRPr dirty="0"/>
          </a:p>
        </p:txBody>
      </p:sp>
      <p:pic>
        <p:nvPicPr>
          <p:cNvPr id="16" name="Picture 10" descr="Visual Studio logo and symbol, meaning, history, PNG">
            <a:extLst>
              <a:ext uri="{FF2B5EF4-FFF2-40B4-BE49-F238E27FC236}">
                <a16:creationId xmlns:a16="http://schemas.microsoft.com/office/drawing/2014/main" id="{FBEBB633-C831-425A-B07A-7F3323F8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11" y="1977507"/>
            <a:ext cx="1152844" cy="7120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GitHub Logos and Usage · GitHub">
            <a:extLst>
              <a:ext uri="{FF2B5EF4-FFF2-40B4-BE49-F238E27FC236}">
                <a16:creationId xmlns:a16="http://schemas.microsoft.com/office/drawing/2014/main" id="{3B63BB43-F75D-4DF7-AFCE-87ADD9466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84" y="1808320"/>
            <a:ext cx="918024" cy="918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Teams Logo, history, meaning, symbol, PNG">
            <a:extLst>
              <a:ext uri="{FF2B5EF4-FFF2-40B4-BE49-F238E27FC236}">
                <a16:creationId xmlns:a16="http://schemas.microsoft.com/office/drawing/2014/main" id="{5183BF29-D01B-4A61-A912-C13D7983C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695" y="2023464"/>
            <a:ext cx="1251171" cy="70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oogle Shape;491;p49">
            <a:extLst>
              <a:ext uri="{FF2B5EF4-FFF2-40B4-BE49-F238E27FC236}">
                <a16:creationId xmlns:a16="http://schemas.microsoft.com/office/drawing/2014/main" id="{4185C6A5-3C48-47CB-A70A-744A0B22D95A}"/>
              </a:ext>
            </a:extLst>
          </p:cNvPr>
          <p:cNvGrpSpPr/>
          <p:nvPr/>
        </p:nvGrpSpPr>
        <p:grpSpPr>
          <a:xfrm>
            <a:off x="782029" y="3100527"/>
            <a:ext cx="1928159" cy="1821564"/>
            <a:chOff x="5762282" y="886070"/>
            <a:chExt cx="2455625" cy="2319869"/>
          </a:xfrm>
        </p:grpSpPr>
        <p:pic>
          <p:nvPicPr>
            <p:cNvPr id="22" name="Google Shape;492;p49">
              <a:extLst>
                <a:ext uri="{FF2B5EF4-FFF2-40B4-BE49-F238E27FC236}">
                  <a16:creationId xmlns:a16="http://schemas.microsoft.com/office/drawing/2014/main" id="{4483B068-F228-4881-9F04-6B3A5D2DF64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011" r="5011"/>
            <a:stretch/>
          </p:blipFill>
          <p:spPr>
            <a:xfrm rot="3">
              <a:off x="5762282" y="886071"/>
              <a:ext cx="2455625" cy="2319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493;p49">
              <a:extLst>
                <a:ext uri="{FF2B5EF4-FFF2-40B4-BE49-F238E27FC236}">
                  <a16:creationId xmlns:a16="http://schemas.microsoft.com/office/drawing/2014/main" id="{82CC5DE1-7E03-46E9-91D8-117BB173FF05}"/>
                </a:ext>
              </a:extLst>
            </p:cNvPr>
            <p:cNvSpPr/>
            <p:nvPr/>
          </p:nvSpPr>
          <p:spPr>
            <a:xfrm>
              <a:off x="6191325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8" descr="Microsoft Word logo and symbol, meaning, history, PNG">
            <a:extLst>
              <a:ext uri="{FF2B5EF4-FFF2-40B4-BE49-F238E27FC236}">
                <a16:creationId xmlns:a16="http://schemas.microsoft.com/office/drawing/2014/main" id="{FD0B6A60-18B7-4B5D-94A0-B2A044C0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68" y="3856746"/>
            <a:ext cx="944479" cy="5833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oogle Shape;485;p49">
            <a:extLst>
              <a:ext uri="{FF2B5EF4-FFF2-40B4-BE49-F238E27FC236}">
                <a16:creationId xmlns:a16="http://schemas.microsoft.com/office/drawing/2014/main" id="{45E80DE6-EB31-4614-95E8-E498C92F9754}"/>
              </a:ext>
            </a:extLst>
          </p:cNvPr>
          <p:cNvGrpSpPr/>
          <p:nvPr/>
        </p:nvGrpSpPr>
        <p:grpSpPr>
          <a:xfrm>
            <a:off x="3653699" y="3200887"/>
            <a:ext cx="1787042" cy="1688233"/>
            <a:chOff x="835014" y="969262"/>
            <a:chExt cx="2349800" cy="2219875"/>
          </a:xfrm>
        </p:grpSpPr>
        <p:pic>
          <p:nvPicPr>
            <p:cNvPr id="26" name="Google Shape;486;p49">
              <a:extLst>
                <a:ext uri="{FF2B5EF4-FFF2-40B4-BE49-F238E27FC236}">
                  <a16:creationId xmlns:a16="http://schemas.microsoft.com/office/drawing/2014/main" id="{9C40E672-42D1-4070-96ED-A5732E72BA0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487;p49">
              <a:extLst>
                <a:ext uri="{FF2B5EF4-FFF2-40B4-BE49-F238E27FC236}">
                  <a16:creationId xmlns:a16="http://schemas.microsoft.com/office/drawing/2014/main" id="{697E3CBF-0DE2-4A8E-93A1-38109F872451}"/>
                </a:ext>
              </a:extLst>
            </p:cNvPr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Картина 18">
            <a:extLst>
              <a:ext uri="{FF2B5EF4-FFF2-40B4-BE49-F238E27FC236}">
                <a16:creationId xmlns:a16="http://schemas.microsoft.com/office/drawing/2014/main" id="{8FD1E383-6522-461D-A87A-06E3F565DF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5623" y="3856746"/>
            <a:ext cx="653751" cy="583320"/>
          </a:xfrm>
          <a:prstGeom prst="rect">
            <a:avLst/>
          </a:prstGeom>
        </p:spPr>
      </p:pic>
      <p:grpSp>
        <p:nvGrpSpPr>
          <p:cNvPr id="28" name="Google Shape;488;p49">
            <a:extLst>
              <a:ext uri="{FF2B5EF4-FFF2-40B4-BE49-F238E27FC236}">
                <a16:creationId xmlns:a16="http://schemas.microsoft.com/office/drawing/2014/main" id="{0ACF96FE-E0F1-41C0-9126-9A3F5FAC40C6}"/>
              </a:ext>
            </a:extLst>
          </p:cNvPr>
          <p:cNvGrpSpPr/>
          <p:nvPr/>
        </p:nvGrpSpPr>
        <p:grpSpPr>
          <a:xfrm>
            <a:off x="6577755" y="3400718"/>
            <a:ext cx="1679050" cy="1586228"/>
            <a:chOff x="3403567" y="1236107"/>
            <a:chExt cx="2165250" cy="2045550"/>
          </a:xfrm>
        </p:grpSpPr>
        <p:pic>
          <p:nvPicPr>
            <p:cNvPr id="29" name="Google Shape;489;p49">
              <a:extLst>
                <a:ext uri="{FF2B5EF4-FFF2-40B4-BE49-F238E27FC236}">
                  <a16:creationId xmlns:a16="http://schemas.microsoft.com/office/drawing/2014/main" id="{1D46D52D-74A1-4BDB-918A-D4F26456984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011" r="5011"/>
            <a:stretch/>
          </p:blipFill>
          <p:spPr>
            <a:xfrm rot="4">
              <a:off x="3403567" y="1236108"/>
              <a:ext cx="2165250" cy="2045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490;p49">
              <a:extLst>
                <a:ext uri="{FF2B5EF4-FFF2-40B4-BE49-F238E27FC236}">
                  <a16:creationId xmlns:a16="http://schemas.microsoft.com/office/drawing/2014/main" id="{F5EFA6C8-1B70-4CF5-83E4-2184661BA353}"/>
                </a:ext>
              </a:extLst>
            </p:cNvPr>
            <p:cNvSpPr/>
            <p:nvPr/>
          </p:nvSpPr>
          <p:spPr>
            <a:xfrm>
              <a:off x="3732377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14" descr="Photoshop Logo, history, meaning, symbol, PNG">
            <a:extLst>
              <a:ext uri="{FF2B5EF4-FFF2-40B4-BE49-F238E27FC236}">
                <a16:creationId xmlns:a16="http://schemas.microsoft.com/office/drawing/2014/main" id="{FBF21733-7C01-4209-923F-CE1EAC6E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322" y="3812381"/>
            <a:ext cx="1153069" cy="635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07"/>
    </mc:Choice>
    <mc:Fallback>
      <p:transition spd="slow" advTm="2430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1965750" y="1920900"/>
            <a:ext cx="5212500" cy="13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pic>
        <p:nvPicPr>
          <p:cNvPr id="2" name="Recording (16)">
            <a:hlinkClick r:id="" action="ppaction://media"/>
            <a:extLst>
              <a:ext uri="{FF2B5EF4-FFF2-40B4-BE49-F238E27FC236}">
                <a16:creationId xmlns:a16="http://schemas.microsoft.com/office/drawing/2014/main" id="{32B82797-4B6F-47D1-B9E9-B81122CF7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91734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9"/>
    </mc:Choice>
    <mc:Fallback>
      <p:transition spd="slow" advTm="5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4539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7"/>
          <p:cNvSpPr txBox="1">
            <a:spLocks noGrp="1"/>
          </p:cNvSpPr>
          <p:nvPr>
            <p:ph type="title"/>
          </p:nvPr>
        </p:nvSpPr>
        <p:spPr>
          <a:xfrm>
            <a:off x="2549400" y="2157000"/>
            <a:ext cx="40452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endParaRPr dirty="0"/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70F6BA11-3F19-4BA4-8DC6-409685C8E707}"/>
              </a:ext>
            </a:extLst>
          </p:cNvPr>
          <p:cNvSpPr/>
          <p:nvPr/>
        </p:nvSpPr>
        <p:spPr>
          <a:xfrm>
            <a:off x="2876550" y="3362325"/>
            <a:ext cx="3390900" cy="752475"/>
          </a:xfrm>
          <a:prstGeom prst="rect">
            <a:avLst/>
          </a:prstGeom>
          <a:solidFill>
            <a:srgbClr val="EBEBE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8"/>
    </mc:Choice>
    <mc:Fallback>
      <p:transition spd="slow" advTm="2448"/>
    </mc:Fallback>
  </mc:AlternateContent>
</p:sld>
</file>

<file path=ppt/theme/theme1.xml><?xml version="1.0" encoding="utf-8"?>
<a:theme xmlns:a="http://schemas.openxmlformats.org/drawingml/2006/main" name="Encephalitis Brain Infection by Slidesgo">
  <a:themeElements>
    <a:clrScheme name="Simple Light">
      <a:dk1>
        <a:srgbClr val="3000FF"/>
      </a:dk1>
      <a:lt1>
        <a:srgbClr val="EBEBEB"/>
      </a:lt1>
      <a:dk2>
        <a:srgbClr val="00336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56</Words>
  <Application>Microsoft Office PowerPoint</Application>
  <PresentationFormat>Презентация на цял екран (16:9)</PresentationFormat>
  <Paragraphs>21</Paragraphs>
  <Slides>8</Slides>
  <Notes>8</Notes>
  <HiddenSlides>0</HiddenSlides>
  <MMClips>5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3" baseType="lpstr">
      <vt:lpstr>Raleway Medium</vt:lpstr>
      <vt:lpstr>Raleway ExtraBold</vt:lpstr>
      <vt:lpstr>Arial</vt:lpstr>
      <vt:lpstr>Raleway</vt:lpstr>
      <vt:lpstr>Encephalitis Brain Infection by Slidesgo</vt:lpstr>
      <vt:lpstr>team  LUNAR</vt:lpstr>
      <vt:lpstr>OUR TEAM</vt:lpstr>
      <vt:lpstr>THE IDEA</vt:lpstr>
      <vt:lpstr>VIDEO FOR DA PROGRAM</vt:lpstr>
      <vt:lpstr>REALIZATION</vt:lpstr>
      <vt:lpstr>TECHNOLOGIES</vt:lpstr>
      <vt:lpstr>THANKS!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ENCEPHALITIS BRAIN INFECTION</dc:title>
  <dc:creator>Boby</dc:creator>
  <cp:lastModifiedBy>Борис Николаев Савов</cp:lastModifiedBy>
  <cp:revision>5</cp:revision>
  <dcterms:modified xsi:type="dcterms:W3CDTF">2022-02-15T08:00:22Z</dcterms:modified>
</cp:coreProperties>
</file>